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31"/>
  </p:notesMasterIdLst>
  <p:sldIdLst>
    <p:sldId id="256" r:id="rId2"/>
    <p:sldId id="257" r:id="rId3"/>
    <p:sldId id="314" r:id="rId4"/>
    <p:sldId id="315" r:id="rId5"/>
    <p:sldId id="316" r:id="rId6"/>
    <p:sldId id="320" r:id="rId7"/>
    <p:sldId id="321" r:id="rId8"/>
    <p:sldId id="322" r:id="rId9"/>
    <p:sldId id="317" r:id="rId10"/>
    <p:sldId id="318" r:id="rId11"/>
    <p:sldId id="323" r:id="rId12"/>
    <p:sldId id="324" r:id="rId13"/>
    <p:sldId id="325" r:id="rId14"/>
    <p:sldId id="261" r:id="rId15"/>
    <p:sldId id="262" r:id="rId16"/>
    <p:sldId id="263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275" r:id="rId29"/>
    <p:sldId id="302" r:id="rId30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4660" autoAdjust="0"/>
  </p:normalViewPr>
  <p:slideViewPr>
    <p:cSldViewPr>
      <p:cViewPr varScale="1">
        <p:scale>
          <a:sx n="111" d="100"/>
          <a:sy n="111" d="100"/>
        </p:scale>
        <p:origin x="474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81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42018-4D32-45DF-A1EC-B1EAFE5D21A2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F3AA5-D13A-4032-96CD-A2F4DDD23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40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F3AA5-D13A-4032-96CD-A2F4DDD235E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547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9C6E90-A001-EF89-50C0-1B83ED89D7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A143DBB-1F6B-8562-4EC9-46445C333B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8574D4-2929-766B-F0DC-86E770C23A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E48F3-483D-E866-58D8-CF8789C944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F3AA5-D13A-4032-96CD-A2F4DDD235E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27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6F994A-1C66-BFB6-23A3-4085DBF17E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79462B1-68C8-E708-3FA8-B827D1FD91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D99B89-CFEC-B76D-2942-5EDDAC569B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F21F90-AAF7-2C41-2FC6-4C2980E885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F3AA5-D13A-4032-96CD-A2F4DDD235E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60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815BB6-6935-6E8F-E28D-D2B6DE9F9F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4FBDCD0-A962-F3D1-F46F-309776E4FB0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10E45B-3F53-9444-01C5-9A2064A7D5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5060C5-86CD-91D9-28E3-69AE780E37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F3AA5-D13A-4032-96CD-A2F4DDD235E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65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675993-85E0-15EA-FA25-4447C37699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A6C429-D0F3-B1E4-D8DC-5DE60A611C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CF9CDA-5020-BA97-424E-8BF51C755D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7BB793-EB1D-C432-F223-51EE1486C9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F3AA5-D13A-4032-96CD-A2F4DDD235E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8580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F51CC1-402B-6500-759F-2479162368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60F867-EA95-5753-0F94-996C85FE93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0735EA-B2C6-2EB7-595B-A169187B32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004038-8CCF-E675-EBD6-F249CF3AAC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F3AA5-D13A-4032-96CD-A2F4DDD235E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51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B0FD34-1E89-750B-0466-8191110438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EECD5BA-758C-B306-37A4-16ADB44757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E9B091D-CA29-845B-7D7F-9AB391CF8F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68FD49-651A-A4CD-162E-3CEDFE5F1D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F3AA5-D13A-4032-96CD-A2F4DDD235E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63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475751-2D65-2497-2C39-376A6DFA4E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D04DAAF-53E9-7855-6F65-2D10CA3D4E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ED910AD-9BA3-09DD-FF7F-26FB2F4599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E6CCF8-08ED-0E9A-8C0B-FF20E21A2B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F3AA5-D13A-4032-96CD-A2F4DDD235E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359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5CEDC7-F822-B5DF-4A7D-1B00DE5D3C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586CF2-5BC5-DA72-5579-90D2F72284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EB75C47-40B4-EEEA-33EF-19C61737B6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399D0D-6B8B-603C-51B2-C09827C9B9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F3AA5-D13A-4032-96CD-A2F4DDD235E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103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B6C825-87AA-8F54-B362-8E43E28F9F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02A14B-DB2D-6D6A-21E6-C94458044A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53F3AC0-891E-2EC6-DD2D-175DF5DBC1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BCD5E0-84D9-2610-C633-6DC724C235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F3AA5-D13A-4032-96CD-A2F4DDD235E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88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BC7B40-71F0-C032-DDB0-D3E7B29F2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B481FF-A1BA-90CA-36B0-4D1FF21403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FD548F-D91C-5524-8B17-66C9886C25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4D08A7-AA00-39C0-796F-5F2868924D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F3AA5-D13A-4032-96CD-A2F4DDD235E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4355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51F218-B5E9-708E-7F20-38535487DE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2438C16-0603-7F15-5B2C-A671A724A4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AE5A448-D6F0-D033-1726-1201B5ADEA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D326C-6DF7-AAE7-E464-BA6AB6F4F4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F3AA5-D13A-4032-96CD-A2F4DDD235E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61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360703-95D5-8762-503B-3D509ECBD2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91BE23C-6BB3-49D7-3FE8-CCFBF163A8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68F6FB8-D652-A4D0-E225-43BC5FE0AC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A08631-EF15-874E-52F8-1DE4896691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F3AA5-D13A-4032-96CD-A2F4DDD235E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23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371486-416C-6C1A-1DDB-12201BB28F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940575-87C5-0247-3E8F-78AAA7169B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B7882EA-6D50-6A28-0F2B-E007760FF6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77B440-2E8D-1695-7B07-1AF5C1A4F2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3F3AA5-D13A-4032-96CD-A2F4DDD235E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02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3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819400"/>
            <a:ext cx="8534400" cy="2819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000000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3623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914400" y="838201"/>
            <a:ext cx="10363200" cy="1736725"/>
          </a:xfrm>
        </p:spPr>
        <p:txBody>
          <a:bodyPr anchor="b" anchorCtr="1"/>
          <a:lstStyle>
            <a:lvl1pPr>
              <a:defRPr sz="5400">
                <a:solidFill>
                  <a:srgbClr val="000000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49" name="Straight Connector 48"/>
          <p:cNvCxnSpPr/>
          <p:nvPr userDrawn="1"/>
        </p:nvCxnSpPr>
        <p:spPr bwMode="auto">
          <a:xfrm>
            <a:off x="4165600" y="6083588"/>
            <a:ext cx="7416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 userDrawn="1"/>
        </p:nvCxnSpPr>
        <p:spPr bwMode="auto">
          <a:xfrm>
            <a:off x="609600" y="6096000"/>
            <a:ext cx="36576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78563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70400" y="6278563"/>
            <a:ext cx="7112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C54A9B2-BC38-4CCA-A9CE-2ECA529EEC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78563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70400" y="6278563"/>
            <a:ext cx="7112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35E5562-94E7-494B-A29C-1249649476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 bwMode="auto">
          <a:xfrm>
            <a:off x="4165600" y="6083588"/>
            <a:ext cx="7416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78563"/>
            <a:ext cx="7416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0" y="62484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Enforcing Bylaws</a:t>
            </a:r>
          </a:p>
        </p:txBody>
      </p:sp>
      <p:cxnSp>
        <p:nvCxnSpPr>
          <p:cNvPr id="8" name="Straight Connector 7"/>
          <p:cNvCxnSpPr/>
          <p:nvPr userDrawn="1"/>
        </p:nvCxnSpPr>
        <p:spPr bwMode="auto">
          <a:xfrm>
            <a:off x="609600" y="6096000"/>
            <a:ext cx="36576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78563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70400" y="6278563"/>
            <a:ext cx="7112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96B19C0-F681-41FF-A989-01EA30DF26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78563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470400" y="6278563"/>
            <a:ext cx="7112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0005B8E-FEBA-40F4-BCEC-4C72F5B83A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278563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470400" y="6278563"/>
            <a:ext cx="7112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B461D6E-B582-42B5-B04A-F369E50FD6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278563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470400" y="6278563"/>
            <a:ext cx="7112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14F182F-20C7-4E07-8EE4-2807AC01C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278563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470400" y="6278563"/>
            <a:ext cx="7112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20457DD-65B7-49E0-8587-BEA6DBDDC8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78563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470400" y="6278563"/>
            <a:ext cx="7112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1E4916B-6309-463C-9514-79180548AC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78563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470400" y="6278563"/>
            <a:ext cx="7112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56E08EF-B6DF-4FC7-AD68-03C230105A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20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3520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520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78563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6386" name="Rectangle 2"/>
          <p:cNvSpPr>
            <a:spLocks noChangeArrowheads="1"/>
          </p:cNvSpPr>
          <p:nvPr userDrawn="1"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0" name="Picture 2" descr="C:\PowerPoint\tn_YoungAnderson_logo_300dpi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60" y="6286183"/>
            <a:ext cx="2743200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000000"/>
          </a:solidFill>
          <a:effectLst/>
          <a:latin typeface="Calibri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4">
            <a:lumMod val="25000"/>
          </a:schemeClr>
        </a:buClr>
        <a:buSzPct val="65000"/>
        <a:buFont typeface="Wingdings" pitchFamily="2" charset="2"/>
        <a:buChar char="n"/>
        <a:defRPr sz="3200">
          <a:solidFill>
            <a:srgbClr val="000000"/>
          </a:solidFill>
          <a:effectLst/>
          <a:latin typeface="Calibri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4">
            <a:lumMod val="50000"/>
          </a:schemeClr>
        </a:buClr>
        <a:buSzPct val="65000"/>
        <a:buFont typeface="Wingdings" pitchFamily="2" charset="2"/>
        <a:buChar char="n"/>
        <a:defRPr sz="2800">
          <a:solidFill>
            <a:srgbClr val="000000"/>
          </a:solidFill>
          <a:effectLst/>
          <a:latin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4">
            <a:lumMod val="75000"/>
          </a:schemeClr>
        </a:buClr>
        <a:buSzPct val="65000"/>
        <a:buFont typeface="Wingdings" pitchFamily="2" charset="2"/>
        <a:buChar char="n"/>
        <a:defRPr sz="2400">
          <a:solidFill>
            <a:srgbClr val="000000"/>
          </a:solidFill>
          <a:effectLst/>
          <a:latin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4">
            <a:lumMod val="90000"/>
          </a:schemeClr>
        </a:buClr>
        <a:buSzPct val="65000"/>
        <a:buFont typeface="Wingdings" pitchFamily="2" charset="2"/>
        <a:buChar char="n"/>
        <a:defRPr sz="2000">
          <a:solidFill>
            <a:srgbClr val="000000"/>
          </a:solidFill>
          <a:effectLst/>
          <a:latin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4"/>
        </a:buClr>
        <a:buSzPct val="65000"/>
        <a:buFont typeface="Wingdings" pitchFamily="2" charset="2"/>
        <a:buChar char="n"/>
        <a:defRPr sz="2000">
          <a:solidFill>
            <a:srgbClr val="000000"/>
          </a:solidFill>
          <a:effectLst/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Gallardo@younganderson.ca" TargetMode="External"/><Relationship Id="rId2" Type="http://schemas.openxmlformats.org/officeDocument/2006/relationships/hyperlink" Target="mailto:Anderson@younganderson.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eddy@younganderson.c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z="4000" dirty="0"/>
              <a:t>Enforcing Bylaws: What You Need To Know</a:t>
            </a:r>
            <a:endParaRPr lang="en-US" sz="4000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Subtitle 4">
            <a:extLst>
              <a:ext uri="{FF2B5EF4-FFF2-40B4-BE49-F238E27FC236}">
                <a16:creationId xmlns:a16="http://schemas.microsoft.com/office/drawing/2014/main" id="{4C6A0A5D-2493-4DC9-2F51-B2AC9CDC3F8A}"/>
              </a:ext>
            </a:extLst>
          </p:cNvPr>
          <p:cNvSpPr txBox="1">
            <a:spLocks/>
          </p:cNvSpPr>
          <p:nvPr/>
        </p:nvSpPr>
        <p:spPr bwMode="auto">
          <a:xfrm>
            <a:off x="1828800" y="2873375"/>
            <a:ext cx="8534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Clr>
                <a:schemeClr val="accent4">
                  <a:lumMod val="25000"/>
                </a:schemeClr>
              </a:buClr>
              <a:buSzPct val="65000"/>
              <a:buFont typeface="Wingdings" pitchFamily="2" charset="2"/>
              <a:buNone/>
              <a:defRPr sz="3200">
                <a:solidFill>
                  <a:srgbClr val="000000"/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4">
                  <a:lumMod val="50000"/>
                </a:schemeClr>
              </a:buClr>
              <a:buSzPct val="65000"/>
              <a:buFont typeface="Wingdings" pitchFamily="2" charset="2"/>
              <a:buChar char="n"/>
              <a:defRPr sz="2800">
                <a:solidFill>
                  <a:srgbClr val="000000"/>
                </a:solidFill>
                <a:effectLst/>
                <a:latin typeface="Calibri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4">
                  <a:lumMod val="75000"/>
                </a:schemeClr>
              </a:buClr>
              <a:buSzPct val="65000"/>
              <a:buFont typeface="Wingdings" pitchFamily="2" charset="2"/>
              <a:buChar char="n"/>
              <a:defRPr sz="2400">
                <a:solidFill>
                  <a:srgbClr val="000000"/>
                </a:solidFill>
                <a:effectLst/>
                <a:latin typeface="Calibri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4">
                  <a:lumMod val="90000"/>
                </a:schemeClr>
              </a:buClr>
              <a:buSzPct val="65000"/>
              <a:buFont typeface="Wingdings" pitchFamily="2" charset="2"/>
              <a:buChar char="n"/>
              <a:defRPr sz="2000">
                <a:solidFill>
                  <a:srgbClr val="000000"/>
                </a:solidFill>
                <a:effectLst/>
                <a:latin typeface="Calibri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4"/>
              </a:buClr>
              <a:buSzPct val="65000"/>
              <a:buFont typeface="Wingdings" pitchFamily="2" charset="2"/>
              <a:buChar char="n"/>
              <a:defRPr sz="2000">
                <a:solidFill>
                  <a:srgbClr val="000000"/>
                </a:solidFill>
                <a:effectLst/>
                <a:latin typeface="Calibri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eaLnBrk="1" hangingPunct="1"/>
            <a:r>
              <a:rPr lang="en-US" sz="2400" kern="0" dirty="0"/>
              <a:t>November 8, 2024</a:t>
            </a:r>
          </a:p>
          <a:p>
            <a:pPr eaLnBrk="1" hangingPunct="1"/>
            <a:r>
              <a:rPr lang="en-US" sz="2400" kern="0" dirty="0"/>
              <a:t>Elizabeth Anderson, Christopher Gallardo-Ganaban &amp; Emma McCann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F8EDE87-5010-F150-463C-D03D4C060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Types of Tickets</a:t>
            </a:r>
          </a:p>
          <a:p>
            <a:pPr lvl="1"/>
            <a:r>
              <a:rPr lang="en-CA" dirty="0"/>
              <a:t>BONs</a:t>
            </a:r>
          </a:p>
          <a:p>
            <a:pPr lvl="1"/>
            <a:r>
              <a:rPr lang="en-CA" dirty="0"/>
              <a:t>MTIs</a:t>
            </a:r>
          </a:p>
          <a:p>
            <a:pPr lvl="1"/>
            <a:r>
              <a:rPr lang="en-CA" dirty="0"/>
              <a:t>Summary Conviction by Long Form Information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A50E77-6C1D-480B-357A-B663F182F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Issuing Tickets</a:t>
            </a:r>
          </a:p>
        </p:txBody>
      </p:sp>
    </p:spTree>
    <p:extLst>
      <p:ext uri="{BB962C8B-B14F-4D97-AF65-F5344CB8AC3E}">
        <p14:creationId xmlns:p14="http://schemas.microsoft.com/office/powerpoint/2010/main" val="2681774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4920C3-E1F0-D8E6-6E16-748059DBF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50A947-1110-203E-407C-F6956052A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Authority for BONs</a:t>
            </a:r>
          </a:p>
          <a:p>
            <a:pPr lvl="1"/>
            <a:r>
              <a:rPr lang="en-CA" i="1" dirty="0"/>
              <a:t>Local Government Bylaw Enforcement Act</a:t>
            </a:r>
          </a:p>
          <a:p>
            <a:r>
              <a:rPr lang="en-CA" dirty="0"/>
              <a:t>Procedure</a:t>
            </a:r>
          </a:p>
          <a:p>
            <a:pPr lvl="1"/>
            <a:r>
              <a:rPr lang="en-CA" dirty="0"/>
              <a:t>Local government may establish bylaws</a:t>
            </a:r>
          </a:p>
          <a:p>
            <a:pPr lvl="1"/>
            <a:r>
              <a:rPr lang="en-CA" dirty="0"/>
              <a:t>Issue fines directly to individual or business</a:t>
            </a:r>
          </a:p>
          <a:p>
            <a:pPr lvl="1"/>
            <a:r>
              <a:rPr lang="en-CA" dirty="0"/>
              <a:t>Adjudication, if requested</a:t>
            </a:r>
          </a:p>
          <a:p>
            <a:pPr lvl="1"/>
            <a:r>
              <a:rPr lang="en-CA" dirty="0"/>
              <a:t>Enforcement of judgment in Small Claims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F0BE5BC-79B4-1BA2-79FE-66FE9DACBF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Issuing Tickets</a:t>
            </a:r>
          </a:p>
        </p:txBody>
      </p:sp>
    </p:spTree>
    <p:extLst>
      <p:ext uri="{BB962C8B-B14F-4D97-AF65-F5344CB8AC3E}">
        <p14:creationId xmlns:p14="http://schemas.microsoft.com/office/powerpoint/2010/main" val="2556266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524D44-83A0-F77E-5FC9-A8522EAB3D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B995A40-7D6F-39D6-A637-B2EFB31F9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Authority for MTIs</a:t>
            </a:r>
          </a:p>
          <a:p>
            <a:pPr lvl="1"/>
            <a:r>
              <a:rPr lang="en-CA" i="1" dirty="0"/>
              <a:t>Local Government Bylaw Enforcement Act</a:t>
            </a:r>
          </a:p>
          <a:p>
            <a:pPr lvl="1"/>
            <a:r>
              <a:rPr lang="en-CA" i="1" dirty="0"/>
              <a:t>Offence Act</a:t>
            </a:r>
          </a:p>
          <a:p>
            <a:r>
              <a:rPr lang="en-CA" dirty="0"/>
              <a:t>Procedure</a:t>
            </a:r>
          </a:p>
          <a:p>
            <a:pPr lvl="1"/>
            <a:r>
              <a:rPr lang="en-CA" dirty="0"/>
              <a:t>Local government may establish bylaws</a:t>
            </a:r>
          </a:p>
          <a:p>
            <a:pPr lvl="1"/>
            <a:r>
              <a:rPr lang="en-CA" dirty="0"/>
              <a:t>Issue fines directly to individual or business</a:t>
            </a:r>
          </a:p>
          <a:p>
            <a:pPr lvl="1"/>
            <a:r>
              <a:rPr lang="en-CA" dirty="0"/>
              <a:t>Dispute by Provincial Court proceedings</a:t>
            </a:r>
          </a:p>
          <a:p>
            <a:pPr lvl="1"/>
            <a:r>
              <a:rPr lang="en-CA" dirty="0"/>
              <a:t>Enforcement of judgment in Small Claims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9855AB-C277-1F96-25DD-8D2B8BF58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Issuing Tickets</a:t>
            </a:r>
          </a:p>
        </p:txBody>
      </p:sp>
    </p:spTree>
    <p:extLst>
      <p:ext uri="{BB962C8B-B14F-4D97-AF65-F5344CB8AC3E}">
        <p14:creationId xmlns:p14="http://schemas.microsoft.com/office/powerpoint/2010/main" val="2605288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8F87675-A63A-2904-4B0B-96E69AD7E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Authority for Long Form Information tickets</a:t>
            </a:r>
          </a:p>
          <a:p>
            <a:pPr lvl="1"/>
            <a:r>
              <a:rPr lang="en-CA" dirty="0"/>
              <a:t>Section 263 of the </a:t>
            </a:r>
            <a:r>
              <a:rPr lang="en-CA" i="1" dirty="0"/>
              <a:t>Community Charter</a:t>
            </a:r>
          </a:p>
          <a:p>
            <a:pPr lvl="1"/>
            <a:r>
              <a:rPr lang="en-CA" i="1" dirty="0"/>
              <a:t>Offence Act</a:t>
            </a:r>
            <a:endParaRPr lang="en-CA" dirty="0"/>
          </a:p>
          <a:p>
            <a:r>
              <a:rPr lang="en-CA" dirty="0"/>
              <a:t>Procedure</a:t>
            </a:r>
          </a:p>
          <a:p>
            <a:pPr lvl="1"/>
            <a:r>
              <a:rPr lang="en-CA" dirty="0"/>
              <a:t>Local government may establish bylaws</a:t>
            </a:r>
          </a:p>
          <a:p>
            <a:pPr lvl="1"/>
            <a:r>
              <a:rPr lang="en-CA" dirty="0"/>
              <a:t>BC Provincial Court process for summary conviction</a:t>
            </a:r>
          </a:p>
          <a:p>
            <a:pPr lvl="2"/>
            <a:r>
              <a:rPr lang="en-CA" dirty="0"/>
              <a:t>Initial appearance, arraignment hearing, trial confirmation hearing, and trial</a:t>
            </a:r>
          </a:p>
          <a:p>
            <a:pPr lvl="2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6B686B-47EF-B605-F721-D633E347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Issuing Tickets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710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Demand Letters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1"/>
            <a:ext cx="10591800" cy="4189413"/>
          </a:xfrm>
        </p:spPr>
        <p:txBody>
          <a:bodyPr/>
          <a:lstStyle/>
          <a:p>
            <a:r>
              <a:rPr lang="en-CA" sz="2800" b="0" i="0" dirty="0">
                <a:solidFill>
                  <a:srgbClr val="000000"/>
                </a:solidFill>
                <a:effectLst/>
                <a:latin typeface="BCSans"/>
              </a:rPr>
              <a:t>A demand letter usually warns the receiving party that the writing party will take further action, such as legal proceedings, if the contravention is not stopped by a certain date.</a:t>
            </a:r>
          </a:p>
          <a:p>
            <a:r>
              <a:rPr lang="en-CA" dirty="0">
                <a:latin typeface="BCSans"/>
              </a:rPr>
              <a:t>Potential</a:t>
            </a:r>
            <a:r>
              <a:rPr lang="en-CA" sz="3600" dirty="0">
                <a:latin typeface="BCSans"/>
              </a:rPr>
              <a:t> </a:t>
            </a:r>
            <a:r>
              <a:rPr lang="en-CA" dirty="0">
                <a:latin typeface="BCSans"/>
              </a:rPr>
              <a:t>Outcomes:</a:t>
            </a:r>
          </a:p>
          <a:p>
            <a:pPr lvl="1"/>
            <a:r>
              <a:rPr lang="en-CA" dirty="0">
                <a:latin typeface="BCSans"/>
              </a:rPr>
              <a:t>The contravention stops</a:t>
            </a:r>
          </a:p>
          <a:p>
            <a:pPr lvl="1"/>
            <a:r>
              <a:rPr lang="en-CA" dirty="0">
                <a:latin typeface="BCSans"/>
              </a:rPr>
              <a:t>Negotiations occur</a:t>
            </a:r>
          </a:p>
          <a:p>
            <a:pPr lvl="1"/>
            <a:r>
              <a:rPr lang="en-CA" dirty="0">
                <a:latin typeface="BCSans"/>
              </a:rPr>
              <a:t>The contravention does not stop and the local government commences civil enforcement proceedings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F5586F-0409-B09F-0E07-FD1C22B67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24938B3-0F4A-C4A9-DE77-ABAC0AA9E6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Demand Letters (Cont’d)</a:t>
            </a:r>
            <a:endParaRPr 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685E3B1-9D5C-9EC0-FCFC-D7D858D70C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600201"/>
            <a:ext cx="10591800" cy="4189413"/>
          </a:xfrm>
        </p:spPr>
        <p:txBody>
          <a:bodyPr/>
          <a:lstStyle/>
          <a:p>
            <a:r>
              <a:rPr lang="en-CA" b="0" i="0" dirty="0">
                <a:solidFill>
                  <a:srgbClr val="000000"/>
                </a:solidFill>
                <a:effectLst/>
                <a:latin typeface="BCSans"/>
              </a:rPr>
              <a:t>Considerations for who should send the demand letter</a:t>
            </a:r>
          </a:p>
          <a:p>
            <a:pPr lvl="1"/>
            <a:r>
              <a:rPr lang="en-CA" b="0" i="0" dirty="0">
                <a:solidFill>
                  <a:srgbClr val="000000"/>
                </a:solidFill>
                <a:effectLst/>
                <a:latin typeface="BCSans"/>
              </a:rPr>
              <a:t>The impact of a demand letter being sent by legal counsel</a:t>
            </a:r>
          </a:p>
          <a:p>
            <a:pPr lvl="1"/>
            <a:r>
              <a:rPr lang="en-CA" b="0" i="0" dirty="0">
                <a:solidFill>
                  <a:srgbClr val="000000"/>
                </a:solidFill>
                <a:effectLst/>
                <a:latin typeface="BCSans"/>
              </a:rPr>
              <a:t>Judicial review of decisions underlying demand letter (</a:t>
            </a:r>
            <a:r>
              <a:rPr lang="en-CA" b="0" i="1" dirty="0" err="1">
                <a:solidFill>
                  <a:srgbClr val="000000"/>
                </a:solidFill>
                <a:effectLst/>
                <a:latin typeface="BCSans"/>
              </a:rPr>
              <a:t>McHattie</a:t>
            </a:r>
            <a:r>
              <a:rPr lang="en-CA" b="0" i="1" dirty="0">
                <a:solidFill>
                  <a:srgbClr val="000000"/>
                </a:solidFill>
                <a:effectLst/>
                <a:latin typeface="BCSans"/>
              </a:rPr>
              <a:t> v. Central Saanich (District))</a:t>
            </a:r>
          </a:p>
          <a:p>
            <a:pPr lvl="1"/>
            <a:r>
              <a:rPr lang="en-CA" dirty="0">
                <a:latin typeface="BCSans"/>
              </a:rPr>
              <a:t>Cost</a:t>
            </a:r>
            <a:endParaRPr lang="en-CA" b="0" dirty="0">
              <a:solidFill>
                <a:srgbClr val="000000"/>
              </a:solidFill>
              <a:effectLst/>
              <a:latin typeface="BCSans"/>
            </a:endParaRPr>
          </a:p>
          <a:p>
            <a:endParaRPr lang="en-CA" sz="2800" b="0" i="0" dirty="0">
              <a:solidFill>
                <a:srgbClr val="000000"/>
              </a:solidFill>
              <a:effectLst/>
              <a:latin typeface="BCSans"/>
            </a:endParaRPr>
          </a:p>
        </p:txBody>
      </p:sp>
    </p:spTree>
    <p:extLst>
      <p:ext uri="{BB962C8B-B14F-4D97-AF65-F5344CB8AC3E}">
        <p14:creationId xmlns:p14="http://schemas.microsoft.com/office/powerpoint/2010/main" val="500763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54761B-D456-2AF0-DC38-E7655839C5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97DFC4E-2E03-B2CA-26D6-37D843AB35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Enforcement by Injunction Through Court</a:t>
            </a:r>
            <a:endParaRPr 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62F503F-442E-46B6-4A2F-DC1A6D2B1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0100" y="1334293"/>
            <a:ext cx="10591800" cy="4189413"/>
          </a:xfrm>
        </p:spPr>
        <p:txBody>
          <a:bodyPr/>
          <a:lstStyle/>
          <a:p>
            <a:r>
              <a:rPr lang="en-CA" sz="2800" dirty="0">
                <a:latin typeface="BCSans"/>
              </a:rPr>
              <a:t>An injunction is a court order directing a party to do, or not to do, a specified act</a:t>
            </a:r>
          </a:p>
          <a:p>
            <a:r>
              <a:rPr lang="en-CA" sz="2800" b="0" i="0" dirty="0">
                <a:solidFill>
                  <a:srgbClr val="000000"/>
                </a:solidFill>
                <a:effectLst/>
                <a:latin typeface="BCSans"/>
              </a:rPr>
              <a:t>Local governments derive their power to en</a:t>
            </a:r>
            <a:r>
              <a:rPr lang="en-CA" sz="2800" dirty="0">
                <a:latin typeface="BCSans"/>
              </a:rPr>
              <a:t>force bylaws by way of injunction from s. 274 of the </a:t>
            </a:r>
            <a:r>
              <a:rPr lang="en-CA" sz="2800" i="1" dirty="0">
                <a:latin typeface="BCSans"/>
              </a:rPr>
              <a:t>Community Charter</a:t>
            </a:r>
            <a:endParaRPr lang="en-CA" sz="2800" b="0" i="0" dirty="0">
              <a:solidFill>
                <a:srgbClr val="000000"/>
              </a:solidFill>
              <a:effectLst/>
              <a:latin typeface="BCSans"/>
            </a:endParaRPr>
          </a:p>
          <a:p>
            <a:r>
              <a:rPr lang="en-CA" dirty="0">
                <a:latin typeface="BCSans"/>
              </a:rPr>
              <a:t>Overview</a:t>
            </a:r>
          </a:p>
          <a:p>
            <a:pPr lvl="1"/>
            <a:r>
              <a:rPr lang="en-CA" sz="2400" dirty="0">
                <a:latin typeface="BCSans"/>
              </a:rPr>
              <a:t>Supreme Court of British Columbia</a:t>
            </a:r>
          </a:p>
          <a:p>
            <a:pPr lvl="1"/>
            <a:r>
              <a:rPr lang="en-CA" sz="2400" dirty="0">
                <a:latin typeface="BCSans"/>
              </a:rPr>
              <a:t>Petition or Notice of Civil Claim</a:t>
            </a:r>
          </a:p>
          <a:p>
            <a:pPr lvl="1"/>
            <a:r>
              <a:rPr lang="en-CA" sz="2400" dirty="0">
                <a:latin typeface="BCSans"/>
              </a:rPr>
              <a:t>Onus of Proof: The local government asserting a bylaw has been contravened</a:t>
            </a:r>
          </a:p>
          <a:p>
            <a:pPr lvl="1"/>
            <a:r>
              <a:rPr lang="en-CA" sz="2400" dirty="0">
                <a:latin typeface="BCSans"/>
              </a:rPr>
              <a:t>Standard of proof: A balance of probabilities</a:t>
            </a:r>
          </a:p>
        </p:txBody>
      </p:sp>
    </p:spTree>
    <p:extLst>
      <p:ext uri="{BB962C8B-B14F-4D97-AF65-F5344CB8AC3E}">
        <p14:creationId xmlns:p14="http://schemas.microsoft.com/office/powerpoint/2010/main" val="899268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6EFE3-470A-D65F-A3ED-454C8E353D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AC42444-B0C2-E92D-95E9-D6F60054F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/>
              <a:t>Enforcement by Injunction Through Court (Cont’d)</a:t>
            </a:r>
            <a:endParaRPr lang="en-US" sz="4000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51EA071-874C-45BC-F4E4-95B32EF0DE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0100" y="1334293"/>
            <a:ext cx="10591800" cy="4189413"/>
          </a:xfrm>
        </p:spPr>
        <p:txBody>
          <a:bodyPr/>
          <a:lstStyle/>
          <a:p>
            <a:r>
              <a:rPr lang="en-CA" dirty="0">
                <a:latin typeface="BCSans"/>
              </a:rPr>
              <a:t>Timing of Bringing a Proceeding</a:t>
            </a:r>
          </a:p>
          <a:p>
            <a:pPr lvl="1"/>
            <a:r>
              <a:rPr lang="en-CA" dirty="0">
                <a:latin typeface="BCSans"/>
              </a:rPr>
              <a:t>Local governments have deference as to if and when they will enforce their bylaws</a:t>
            </a:r>
          </a:p>
          <a:p>
            <a:pPr lvl="1"/>
            <a:r>
              <a:rPr lang="en-CA" dirty="0">
                <a:latin typeface="BCSans"/>
              </a:rPr>
              <a:t>Delay or disorganised approach to bylaw enforcement may effect remedies available to a local government (ex. interlocutory injunctions and costs)</a:t>
            </a:r>
          </a:p>
        </p:txBody>
      </p:sp>
    </p:spTree>
    <p:extLst>
      <p:ext uri="{BB962C8B-B14F-4D97-AF65-F5344CB8AC3E}">
        <p14:creationId xmlns:p14="http://schemas.microsoft.com/office/powerpoint/2010/main" val="226914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79568A-CBD4-E263-6643-E40709636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A72ABD4-5A30-9867-DFA1-B482FD770D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/>
              <a:t>Enforcement by Injunction Through Court (Cont’d)</a:t>
            </a:r>
            <a:endParaRPr lang="en-US" sz="4000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5FC2DA1-E720-83E0-35A7-045ABAFC10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0100" y="1334293"/>
            <a:ext cx="10591800" cy="4189413"/>
          </a:xfrm>
        </p:spPr>
        <p:txBody>
          <a:bodyPr/>
          <a:lstStyle/>
          <a:p>
            <a:r>
              <a:rPr lang="en-CA" dirty="0">
                <a:latin typeface="BCSans"/>
              </a:rPr>
              <a:t>Interlocutory Injunction</a:t>
            </a:r>
          </a:p>
          <a:p>
            <a:pPr lvl="1"/>
            <a:r>
              <a:rPr lang="en-CA" dirty="0">
                <a:latin typeface="BCSans"/>
              </a:rPr>
              <a:t>Temporary injunctions that may be obtained prior to final judgment</a:t>
            </a:r>
          </a:p>
          <a:p>
            <a:pPr lvl="1"/>
            <a:r>
              <a:rPr lang="en-CA" dirty="0">
                <a:latin typeface="BCSans"/>
              </a:rPr>
              <a:t>Extraordinary remedy</a:t>
            </a:r>
          </a:p>
          <a:p>
            <a:pPr lvl="1"/>
            <a:r>
              <a:rPr lang="en-CA" dirty="0">
                <a:latin typeface="BCSans"/>
              </a:rPr>
              <a:t>Must show the local government has a strong case that the respondent has contravened a bylaw</a:t>
            </a:r>
          </a:p>
        </p:txBody>
      </p:sp>
    </p:spTree>
    <p:extLst>
      <p:ext uri="{BB962C8B-B14F-4D97-AF65-F5344CB8AC3E}">
        <p14:creationId xmlns:p14="http://schemas.microsoft.com/office/powerpoint/2010/main" val="31714336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732A48-CCC6-5BDD-A4C4-95BA272D5A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07ACD4F-088D-1216-1C26-880AAE8AD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/>
              <a:t>Enforcement by Injunction Through Court (Cont’d)</a:t>
            </a:r>
            <a:endParaRPr lang="en-US" sz="4000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7AC9344-964B-3919-DE54-36EA36182E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4350" y="1334293"/>
            <a:ext cx="11163300" cy="4189413"/>
          </a:xfrm>
        </p:spPr>
        <p:txBody>
          <a:bodyPr/>
          <a:lstStyle/>
          <a:p>
            <a:r>
              <a:rPr lang="en-CA" dirty="0">
                <a:latin typeface="BCSans"/>
              </a:rPr>
              <a:t>Elements to be Proven</a:t>
            </a:r>
          </a:p>
          <a:p>
            <a:pPr lvl="1"/>
            <a:r>
              <a:rPr lang="en-CA" sz="2400" dirty="0">
                <a:latin typeface="BCSans"/>
              </a:rPr>
              <a:t>Each element of the bylaw sought to be enforced must be proven</a:t>
            </a:r>
          </a:p>
          <a:p>
            <a:pPr lvl="1"/>
            <a:r>
              <a:rPr lang="en-CA" sz="2400" dirty="0">
                <a:latin typeface="BCSans"/>
              </a:rPr>
              <a:t>Example Bylaw:</a:t>
            </a:r>
          </a:p>
          <a:p>
            <a:pPr marL="914400" lvl="2" indent="0">
              <a:buNone/>
            </a:pPr>
            <a:r>
              <a:rPr lang="en-CA" sz="20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 person must not cut, damage or remove, or permit or cause to be cut, damaged or removed, a protected tree or large-diameter tree: </a:t>
            </a:r>
          </a:p>
          <a:p>
            <a:pPr marL="1371600" lvl="3" indent="0">
              <a:buNone/>
            </a:pPr>
            <a:r>
              <a:rPr lang="en-CA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a) without a tree permit issued pursuant to this Bylaw; or </a:t>
            </a:r>
          </a:p>
          <a:p>
            <a:pPr marL="1371600" lvl="3" indent="0">
              <a:buNone/>
            </a:pPr>
            <a:r>
              <a:rPr lang="en-CA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b) contrary to a tree permit issued pursuant to this Bylaw</a:t>
            </a:r>
          </a:p>
          <a:p>
            <a:pPr lvl="1"/>
            <a:r>
              <a:rPr lang="en-CA" sz="2400" dirty="0">
                <a:latin typeface="BCSans"/>
              </a:rPr>
              <a:t>Must prove: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CA" sz="2000" dirty="0">
                <a:latin typeface="BCSans"/>
              </a:rPr>
              <a:t>This person cut, damaged or removed, or permitted or caused to be cut, damaged or removed, a tree or trees;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CA" sz="2000" dirty="0">
                <a:latin typeface="BCSans"/>
              </a:rPr>
              <a:t>The tree or trees were protected trees or large-diameter trees (as defined in the bylaw); and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CA" sz="2000" dirty="0">
                <a:latin typeface="BCSans"/>
              </a:rPr>
              <a:t>The person did so without a tree permit issued under the bylaw or contrary to such a permit.</a:t>
            </a:r>
          </a:p>
          <a:p>
            <a:pPr lvl="2"/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570879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b="1"/>
              <a:t>Overview</a:t>
            </a:r>
            <a:endParaRPr lang="en-US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27105"/>
            <a:ext cx="9448800" cy="4189413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CA" sz="2400" dirty="0"/>
              <a:t>Introduction</a:t>
            </a:r>
          </a:p>
          <a:p>
            <a:pPr marL="514350" indent="-514350">
              <a:buFont typeface="+mj-lt"/>
              <a:buAutoNum type="alphaLcParenR"/>
            </a:pPr>
            <a:r>
              <a:rPr lang="en-CA" sz="2400" dirty="0"/>
              <a:t>Complaints and Investigations</a:t>
            </a:r>
          </a:p>
          <a:p>
            <a:pPr marL="514350" indent="-514350">
              <a:buFont typeface="+mj-lt"/>
              <a:buAutoNum type="alphaLcParenR"/>
            </a:pPr>
            <a:r>
              <a:rPr lang="en-CA" sz="2400" dirty="0"/>
              <a:t>Issuing Tickets</a:t>
            </a:r>
          </a:p>
          <a:p>
            <a:pPr marL="514350" indent="-514350">
              <a:buFont typeface="+mj-lt"/>
              <a:buAutoNum type="alphaLcParenR"/>
            </a:pPr>
            <a:r>
              <a:rPr lang="en-CA" sz="2400" dirty="0"/>
              <a:t>Demand Letters</a:t>
            </a:r>
          </a:p>
          <a:p>
            <a:pPr marL="514350" indent="-514350">
              <a:buFont typeface="+mj-lt"/>
              <a:buAutoNum type="alphaLcParenR"/>
            </a:pPr>
            <a:r>
              <a:rPr lang="en-CA" sz="2400" dirty="0"/>
              <a:t>Enforcement by Injunction Through Court</a:t>
            </a:r>
          </a:p>
          <a:p>
            <a:pPr marL="514350" indent="-514350">
              <a:buFont typeface="+mj-lt"/>
              <a:buAutoNum type="alphaLcParenR"/>
            </a:pPr>
            <a:r>
              <a:rPr lang="en-CA" sz="2400" dirty="0"/>
              <a:t>Contempt Proceedings</a:t>
            </a:r>
          </a:p>
          <a:p>
            <a:pPr marL="514350" indent="-514350">
              <a:buFont typeface="+mj-lt"/>
              <a:buAutoNum type="alphaLcParenR"/>
            </a:pPr>
            <a:r>
              <a:rPr lang="en-CA" sz="2400" dirty="0"/>
              <a:t>Case Law</a:t>
            </a:r>
          </a:p>
          <a:p>
            <a:pPr marL="0" indent="0">
              <a:buNone/>
            </a:pPr>
            <a:endParaRPr lang="en-CA" sz="28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29A95F-BEB4-EE85-1EEE-4F45A0F10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E991E65-D5DA-5884-4DC9-BF931EFD9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/>
              <a:t>Enforcement by Injunction Through Court (Cont’d)</a:t>
            </a:r>
            <a:endParaRPr lang="en-US" sz="4000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E6AC693-742B-2003-2F1E-09EF09171A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0100" y="1334293"/>
            <a:ext cx="10591800" cy="4189413"/>
          </a:xfrm>
        </p:spPr>
        <p:txBody>
          <a:bodyPr/>
          <a:lstStyle/>
          <a:p>
            <a:r>
              <a:rPr lang="en-CA" dirty="0">
                <a:latin typeface="BCSans"/>
              </a:rPr>
              <a:t>Evidence</a:t>
            </a:r>
          </a:p>
          <a:p>
            <a:pPr lvl="1"/>
            <a:r>
              <a:rPr lang="en-CA" dirty="0"/>
              <a:t>T</a:t>
            </a:r>
            <a:r>
              <a:rPr lang="en-CA" sz="2800" dirty="0"/>
              <a:t>ypes of evidence that may be useful</a:t>
            </a:r>
          </a:p>
          <a:p>
            <a:pPr lvl="2"/>
            <a:r>
              <a:rPr lang="en-CA" dirty="0"/>
              <a:t>Inspections</a:t>
            </a:r>
          </a:p>
          <a:p>
            <a:pPr lvl="2"/>
            <a:r>
              <a:rPr lang="en-CA" dirty="0"/>
              <a:t>Site visits</a:t>
            </a:r>
          </a:p>
          <a:p>
            <a:pPr lvl="2"/>
            <a:r>
              <a:rPr lang="en-CA" dirty="0"/>
              <a:t>Internal reports summarizing events</a:t>
            </a:r>
          </a:p>
          <a:p>
            <a:pPr lvl="2"/>
            <a:r>
              <a:rPr lang="en-CA" dirty="0"/>
              <a:t>Photographs</a:t>
            </a:r>
          </a:p>
          <a:p>
            <a:pPr lvl="1"/>
            <a:r>
              <a:rPr lang="en-CA" dirty="0">
                <a:latin typeface="BCSans"/>
              </a:rPr>
              <a:t>Preservation of evidence</a:t>
            </a:r>
          </a:p>
          <a:p>
            <a:pPr lvl="2"/>
            <a:r>
              <a:rPr lang="en-CA" dirty="0">
                <a:latin typeface="BCSans"/>
              </a:rPr>
              <a:t>Storage of physical evidence</a:t>
            </a:r>
          </a:p>
          <a:p>
            <a:pPr lvl="2"/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421423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6080DF-FDC3-A40E-BBC7-6A4C33B6BA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6BC5769-3BD7-B092-20CA-65D6D344E5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/>
              <a:t>Enforcement by Injunction Through Court (Cont’d)</a:t>
            </a:r>
            <a:endParaRPr lang="en-US" sz="4000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7374860-225C-E106-325C-CEA03A50CA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0100" y="1334293"/>
            <a:ext cx="10591800" cy="4189413"/>
          </a:xfrm>
        </p:spPr>
        <p:txBody>
          <a:bodyPr/>
          <a:lstStyle/>
          <a:p>
            <a:r>
              <a:rPr lang="en-CA" dirty="0">
                <a:latin typeface="BCSans"/>
              </a:rPr>
              <a:t>Available Defences</a:t>
            </a:r>
          </a:p>
          <a:p>
            <a:pPr lvl="1"/>
            <a:r>
              <a:rPr lang="en-CA" dirty="0"/>
              <a:t>Non-conforming use protection</a:t>
            </a:r>
          </a:p>
          <a:p>
            <a:pPr lvl="1"/>
            <a:r>
              <a:rPr lang="en-CA" sz="2800" dirty="0"/>
              <a:t>A local government employee has acquiesced to the use in the past or deemed it allowable</a:t>
            </a:r>
          </a:p>
          <a:p>
            <a:pPr lvl="1"/>
            <a:r>
              <a:rPr lang="en-CA" dirty="0"/>
              <a:t>Others are also in contravention of the bylaw without enforcement actions being taken</a:t>
            </a:r>
            <a:endParaRPr lang="en-CA" sz="2800" dirty="0"/>
          </a:p>
          <a:p>
            <a:pPr lvl="2"/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11782662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46DAF-2552-6C49-A13A-55B27B1B67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4421213-B7EE-3F5A-C7A0-22EC78BE7C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z="4000" dirty="0"/>
              <a:t>Enforcement by Injunction Through Court (Cont’d)</a:t>
            </a:r>
            <a:endParaRPr lang="en-US" sz="4000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0938AA2-95AA-FD22-2D89-F7DBA9F974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0100" y="1334293"/>
            <a:ext cx="10591800" cy="4189413"/>
          </a:xfrm>
        </p:spPr>
        <p:txBody>
          <a:bodyPr/>
          <a:lstStyle/>
          <a:p>
            <a:r>
              <a:rPr lang="en-CA" dirty="0">
                <a:latin typeface="BCSans"/>
              </a:rPr>
              <a:t>Counterclaims</a:t>
            </a:r>
          </a:p>
          <a:p>
            <a:pPr lvl="1"/>
            <a:r>
              <a:rPr lang="en-CA" dirty="0"/>
              <a:t>Malicious prosecution</a:t>
            </a:r>
          </a:p>
          <a:p>
            <a:pPr lvl="1"/>
            <a:r>
              <a:rPr lang="en-CA" sz="2800" dirty="0"/>
              <a:t>Misfeasance in public office</a:t>
            </a:r>
          </a:p>
          <a:p>
            <a:pPr lvl="1"/>
            <a:r>
              <a:rPr lang="en-CA" dirty="0"/>
              <a:t>Negligent Enforcement</a:t>
            </a:r>
          </a:p>
          <a:p>
            <a:pPr lvl="1"/>
            <a:r>
              <a:rPr lang="en-CA" sz="2800" dirty="0"/>
              <a:t>Negligent Investigation</a:t>
            </a:r>
          </a:p>
          <a:p>
            <a:r>
              <a:rPr lang="en-CA" dirty="0"/>
              <a:t>Costs</a:t>
            </a:r>
          </a:p>
          <a:p>
            <a:pPr lvl="1"/>
            <a:r>
              <a:rPr lang="en-CA" dirty="0"/>
              <a:t>Legal proceedings can be costly, but, if successful, a local government may be able to recover part of their legal costs</a:t>
            </a:r>
          </a:p>
          <a:p>
            <a:pPr lvl="1"/>
            <a:endParaRPr lang="en-CA" dirty="0"/>
          </a:p>
          <a:p>
            <a:pPr lvl="2"/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558246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B791AB-5CCC-A926-0EFE-6D5E94B3D9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7F88C2F-6F77-1B9F-1292-A8D53A7FD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Contempt Proceedings</a:t>
            </a:r>
            <a:endParaRPr 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43046AE-F508-439A-A427-E6EFACF197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0100" y="1334293"/>
            <a:ext cx="10591800" cy="4189413"/>
          </a:xfrm>
        </p:spPr>
        <p:txBody>
          <a:bodyPr/>
          <a:lstStyle/>
          <a:p>
            <a:r>
              <a:rPr lang="en-CA" dirty="0">
                <a:latin typeface="BCSans"/>
              </a:rPr>
              <a:t>Overview</a:t>
            </a:r>
          </a:p>
          <a:p>
            <a:pPr lvl="1"/>
            <a:r>
              <a:rPr lang="en-CA" dirty="0"/>
              <a:t>Civil and criminal</a:t>
            </a:r>
          </a:p>
          <a:p>
            <a:pPr lvl="1"/>
            <a:r>
              <a:rPr lang="en-CA" sz="2800" dirty="0"/>
              <a:t>Supreme Court of British Colu</a:t>
            </a:r>
            <a:r>
              <a:rPr lang="en-CA" dirty="0"/>
              <a:t>mbia</a:t>
            </a:r>
          </a:p>
          <a:p>
            <a:pPr lvl="1"/>
            <a:r>
              <a:rPr lang="en-CA" sz="2800" dirty="0"/>
              <a:t>Brought by application</a:t>
            </a:r>
            <a:endParaRPr lang="en-CA" dirty="0"/>
          </a:p>
          <a:p>
            <a:pPr lvl="2"/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0824453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8AEB77-15EA-6D82-5816-6604FF274F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CC1E247E-B960-FBDF-AA71-BEEA453009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Contempt Proceedings (Cont’d)</a:t>
            </a:r>
            <a:endParaRPr 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B95DAB9-A215-D86D-237F-38D755F999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0100" y="1334293"/>
            <a:ext cx="10591800" cy="4189413"/>
          </a:xfrm>
        </p:spPr>
        <p:txBody>
          <a:bodyPr/>
          <a:lstStyle/>
          <a:p>
            <a:r>
              <a:rPr lang="en-CA" dirty="0"/>
              <a:t>Must prove beyond a reasonable doubt that:</a:t>
            </a:r>
          </a:p>
          <a:p>
            <a:pPr lvl="1"/>
            <a:r>
              <a:rPr lang="en-CA" dirty="0"/>
              <a:t>There is a clear, unambiguous order stating what must or must not be done;</a:t>
            </a:r>
          </a:p>
          <a:p>
            <a:pPr lvl="1"/>
            <a:r>
              <a:rPr lang="en-CA" dirty="0"/>
              <a:t>The party alleged to be in breach of the order has actual knowledge of the order; and</a:t>
            </a:r>
          </a:p>
          <a:p>
            <a:pPr lvl="1"/>
            <a:r>
              <a:rPr lang="en-CA" dirty="0"/>
              <a:t>The party alleged to be in breach has deliberately done (or failed to do) something which results in contravention of the court’s order.</a:t>
            </a:r>
          </a:p>
          <a:p>
            <a:pPr lvl="2"/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2606435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2F386E-BAA4-2583-185E-FA778DAC10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4B09245-6A8B-0C19-AD8C-2E9E043C03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Contempt Proceedings (Cont’d)</a:t>
            </a:r>
            <a:endParaRPr 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E191628-779D-4A4A-9047-B2FBA437A9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0100" y="1334293"/>
            <a:ext cx="10591800" cy="4189413"/>
          </a:xfrm>
        </p:spPr>
        <p:txBody>
          <a:bodyPr/>
          <a:lstStyle/>
          <a:p>
            <a:r>
              <a:rPr lang="en-CA" dirty="0"/>
              <a:t>Defences</a:t>
            </a:r>
          </a:p>
          <a:p>
            <a:pPr lvl="1"/>
            <a:r>
              <a:rPr lang="en-CA" dirty="0"/>
              <a:t>The defendant did comply with the injunction order</a:t>
            </a:r>
          </a:p>
          <a:p>
            <a:pPr lvl="1"/>
            <a:r>
              <a:rPr lang="en-CA" dirty="0"/>
              <a:t>The injunction order was not sufficiently clear or was too vague to be complied with</a:t>
            </a:r>
          </a:p>
          <a:p>
            <a:pPr lvl="1"/>
            <a:r>
              <a:rPr lang="en-CA" dirty="0"/>
              <a:t>A technical error in contempt proceedings</a:t>
            </a:r>
          </a:p>
          <a:p>
            <a:pPr lvl="2"/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4575159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CCF6D6-9871-517D-20A6-1AC2E2005C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75239AF-5C04-C64C-7C44-6F8EE882C7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Contempt Proceedings (Cont’d)</a:t>
            </a:r>
            <a:endParaRPr 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FE82C94-7569-8D9D-B038-4C2C424CA8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0100" y="1334293"/>
            <a:ext cx="10591800" cy="4189413"/>
          </a:xfrm>
        </p:spPr>
        <p:txBody>
          <a:bodyPr/>
          <a:lstStyle/>
          <a:p>
            <a:r>
              <a:rPr lang="en-CA" dirty="0"/>
              <a:t>Timing</a:t>
            </a:r>
          </a:p>
          <a:p>
            <a:pPr lvl="1"/>
            <a:r>
              <a:rPr lang="en-CA" dirty="0"/>
              <a:t>Should be viewed as final option</a:t>
            </a:r>
          </a:p>
          <a:p>
            <a:pPr lvl="1"/>
            <a:r>
              <a:rPr lang="en-CA" dirty="0"/>
              <a:t>Court orders remain effective and enforceable (unless varied)</a:t>
            </a:r>
          </a:p>
          <a:p>
            <a:pPr lvl="1"/>
            <a:r>
              <a:rPr lang="en-CA" dirty="0"/>
              <a:t>Consider attempting negotiation before bringing contempt proceedings</a:t>
            </a:r>
          </a:p>
          <a:p>
            <a:pPr lvl="2"/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7433360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8B9B4C-08A7-996D-76A0-8F52221E1A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9836BD6-0530-769A-DEB4-B269B7DFBD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Contempt Proceedings (Cont’d)</a:t>
            </a:r>
            <a:endParaRPr 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DB1D28D-FBD2-E70F-7008-2DA91EEF8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0100" y="1334293"/>
            <a:ext cx="10591800" cy="4189413"/>
          </a:xfrm>
        </p:spPr>
        <p:txBody>
          <a:bodyPr/>
          <a:lstStyle/>
          <a:p>
            <a:r>
              <a:rPr lang="en-CA" dirty="0"/>
              <a:t>Results</a:t>
            </a:r>
          </a:p>
          <a:p>
            <a:pPr lvl="1"/>
            <a:r>
              <a:rPr lang="en-CA" dirty="0"/>
              <a:t>Compliance with the order</a:t>
            </a:r>
          </a:p>
          <a:p>
            <a:pPr lvl="1"/>
            <a:r>
              <a:rPr lang="en-CA" dirty="0"/>
              <a:t>Fine and/or jail time</a:t>
            </a:r>
          </a:p>
          <a:p>
            <a:pPr lvl="2"/>
            <a:r>
              <a:rPr lang="en-CA" dirty="0"/>
              <a:t>Local governments do not receive the fines</a:t>
            </a:r>
          </a:p>
          <a:p>
            <a:r>
              <a:rPr lang="en-CA" dirty="0"/>
              <a:t>Costs</a:t>
            </a:r>
          </a:p>
          <a:p>
            <a:pPr lvl="1"/>
            <a:r>
              <a:rPr lang="en-CA" dirty="0"/>
              <a:t>Recovering actual legal costs of bringing contempt proceedings</a:t>
            </a:r>
          </a:p>
          <a:p>
            <a:pPr lvl="2"/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857038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4905494C-9EDE-ADF9-457A-8CEC688CB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9" name="Content Placeholder 4">
            <a:extLst>
              <a:ext uri="{FF2B5EF4-FFF2-40B4-BE49-F238E27FC236}">
                <a16:creationId xmlns:a16="http://schemas.microsoft.com/office/drawing/2014/main" id="{7E397F26-0475-458A-A79C-632A11C699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42460" y="1981200"/>
            <a:ext cx="3307080" cy="330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482697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6D90D1E-9D98-D417-6A41-55BB27061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Elizabeth Anderson</a:t>
            </a:r>
          </a:p>
          <a:p>
            <a:pPr lvl="1"/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Anderson@younganderson.ca</a:t>
            </a:r>
            <a:r>
              <a:rPr lang="en-US" dirty="0"/>
              <a:t> / 604-689-7400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Christopher Gallardo-Ganaban</a:t>
            </a:r>
          </a:p>
          <a:p>
            <a:pPr lvl="1"/>
            <a:r>
              <a:rPr lang="en-US" dirty="0">
                <a:solidFill>
                  <a:schemeClr val="accent4">
                    <a:lumMod val="1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Gallardo@younganderson.ca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/ 604-689-7400</a:t>
            </a:r>
          </a:p>
          <a:p>
            <a:pPr marL="457200" lvl="1" indent="0">
              <a:buNone/>
            </a:pP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Emma McCann</a:t>
            </a:r>
          </a:p>
          <a:p>
            <a:pPr lvl="1"/>
            <a:r>
              <a:rPr lang="en-US" dirty="0">
                <a:solidFill>
                  <a:schemeClr val="accent4">
                    <a:lumMod val="1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McCann@younganderson.ca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</a:rPr>
              <a:t> / 604-689-7400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8FB309-6CE0-B45B-7182-74D23D8E0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2881786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752A33-A2A4-5C33-5916-F89E81DDD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who?</a:t>
            </a:r>
          </a:p>
          <a:p>
            <a:pPr lvl="1"/>
            <a:r>
              <a:rPr lang="en-US" dirty="0"/>
              <a:t>Property owners</a:t>
            </a:r>
          </a:p>
          <a:p>
            <a:pPr lvl="1"/>
            <a:r>
              <a:rPr lang="en-US" dirty="0"/>
              <a:t>Business Owners</a:t>
            </a:r>
          </a:p>
          <a:p>
            <a:pPr lvl="1"/>
            <a:r>
              <a:rPr lang="en-US" dirty="0"/>
              <a:t>Individuals</a:t>
            </a:r>
          </a:p>
          <a:p>
            <a:pPr lvl="1"/>
            <a:r>
              <a:rPr lang="en-US" dirty="0"/>
              <a:t>Other Agencies</a:t>
            </a:r>
          </a:p>
          <a:p>
            <a:r>
              <a:rPr lang="en-US" dirty="0"/>
              <a:t>Complaint Policies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493B3E-CA4E-AEC3-1F17-091FF2612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Complaints</a:t>
            </a:r>
          </a:p>
        </p:txBody>
      </p:sp>
    </p:spTree>
    <p:extLst>
      <p:ext uri="{BB962C8B-B14F-4D97-AF65-F5344CB8AC3E}">
        <p14:creationId xmlns:p14="http://schemas.microsoft.com/office/powerpoint/2010/main" val="706631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3265E26-FD40-01E8-C795-D41C563E1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Why Inspect?</a:t>
            </a:r>
          </a:p>
          <a:p>
            <a:pPr lvl="1"/>
            <a:r>
              <a:rPr lang="en-CA" dirty="0"/>
              <a:t>Building Bylaws</a:t>
            </a:r>
          </a:p>
          <a:p>
            <a:pPr lvl="1"/>
            <a:r>
              <a:rPr lang="en-CA" dirty="0"/>
              <a:t>Fire and Safety</a:t>
            </a:r>
          </a:p>
          <a:p>
            <a:pPr lvl="1"/>
            <a:r>
              <a:rPr lang="en-CA" dirty="0"/>
              <a:t>Business Permits</a:t>
            </a:r>
          </a:p>
          <a:p>
            <a:r>
              <a:rPr lang="en-CA" dirty="0"/>
              <a:t>Authority to Inspect</a:t>
            </a:r>
          </a:p>
          <a:p>
            <a:pPr lvl="1"/>
            <a:r>
              <a:rPr lang="en-CA" dirty="0"/>
              <a:t>Private Property – types of property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3C49AA9-390A-2D47-A750-1D95C4908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Investigations and Inspections</a:t>
            </a:r>
          </a:p>
        </p:txBody>
      </p:sp>
    </p:spTree>
    <p:extLst>
      <p:ext uri="{BB962C8B-B14F-4D97-AF65-F5344CB8AC3E}">
        <p14:creationId xmlns:p14="http://schemas.microsoft.com/office/powerpoint/2010/main" val="2585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10C175C-DA39-7A5F-7090-1770F478E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Section 16 of the </a:t>
            </a:r>
            <a:r>
              <a:rPr lang="en-CA" i="1" dirty="0"/>
              <a:t>Community</a:t>
            </a:r>
            <a:r>
              <a:rPr lang="en-CA" dirty="0"/>
              <a:t> </a:t>
            </a:r>
            <a:r>
              <a:rPr lang="en-CA" i="1" dirty="0"/>
              <a:t>Charter</a:t>
            </a:r>
          </a:p>
          <a:p>
            <a:pPr marL="0" indent="0">
              <a:buNone/>
            </a:pPr>
            <a:endParaRPr lang="en-CA" i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793F1FE-9DCB-2172-AD13-92540BBE2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Authority to Inspect</a:t>
            </a:r>
          </a:p>
        </p:txBody>
      </p:sp>
    </p:spTree>
    <p:extLst>
      <p:ext uri="{BB962C8B-B14F-4D97-AF65-F5344CB8AC3E}">
        <p14:creationId xmlns:p14="http://schemas.microsoft.com/office/powerpoint/2010/main" val="3077833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639E119-D255-1CFD-BADE-9853BCB0A2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053" y="1865617"/>
            <a:ext cx="11279894" cy="3126766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5FC5BDAE-911E-9A46-09D9-B196A8111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Section 16 of the </a:t>
            </a:r>
            <a:r>
              <a:rPr lang="en-CA" i="1" dirty="0"/>
              <a:t>Community Charter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626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2587F3C-AA73-505B-BB20-8E290D1D7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Section 16 of the </a:t>
            </a:r>
            <a:r>
              <a:rPr lang="en-CA" i="1" dirty="0"/>
              <a:t>Community</a:t>
            </a:r>
            <a:r>
              <a:rPr lang="en-CA" dirty="0"/>
              <a:t> </a:t>
            </a:r>
            <a:r>
              <a:rPr lang="en-CA" i="1" dirty="0"/>
              <a:t>Charter</a:t>
            </a:r>
            <a:endParaRPr lang="en-US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9A26740-A637-F1C9-4AC4-A6FB30B9A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582" y="1819215"/>
            <a:ext cx="11214835" cy="321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476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9F3603-4AC8-DA03-900B-BD2B64B52E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131C209-221D-F723-2707-1450BE54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Section 16 of the </a:t>
            </a:r>
            <a:r>
              <a:rPr lang="en-CA" i="1" dirty="0"/>
              <a:t>Community</a:t>
            </a:r>
            <a:r>
              <a:rPr lang="en-CA" dirty="0"/>
              <a:t> </a:t>
            </a:r>
            <a:r>
              <a:rPr lang="en-CA" i="1" dirty="0"/>
              <a:t>Charter</a:t>
            </a:r>
            <a:endParaRPr lang="en-US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2E2F70-4703-A9FD-8F00-A6A91B749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155" y="1862078"/>
            <a:ext cx="11091690" cy="3133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115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35481F-F02A-E1A7-9B92-534A1DB4C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Failure to carry out building inspections</a:t>
            </a:r>
          </a:p>
          <a:p>
            <a:r>
              <a:rPr lang="en-CA" dirty="0"/>
              <a:t>Role of municipal building officials</a:t>
            </a:r>
          </a:p>
          <a:p>
            <a:r>
              <a:rPr lang="en-CA" dirty="0"/>
              <a:t>Policy decision vs operational decision</a:t>
            </a:r>
          </a:p>
          <a:p>
            <a:r>
              <a:rPr lang="en-CA" dirty="0"/>
              <a:t>Case Law Discussion:</a:t>
            </a:r>
          </a:p>
          <a:p>
            <a:pPr lvl="1"/>
            <a:r>
              <a:rPr lang="fr-FR" sz="2800" b="0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Ingles</a:t>
            </a:r>
            <a:r>
              <a:rPr lang="fr-FR" sz="2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v. </a:t>
            </a:r>
            <a:r>
              <a:rPr lang="fr-FR" sz="2800" b="0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Tukaluk</a:t>
            </a:r>
            <a:r>
              <a:rPr lang="fr-FR" sz="2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Construction, </a:t>
            </a:r>
            <a:r>
              <a:rPr lang="fr-FR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2000 SCC 12 </a:t>
            </a:r>
          </a:p>
          <a:p>
            <a:pPr lvl="1"/>
            <a:r>
              <a:rPr lang="en-US" sz="2800" b="0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Rothfield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v.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Manolakos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1989 </a:t>
            </a:r>
            <a:r>
              <a:rPr lang="en-US" sz="2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CanLii</a:t>
            </a:r>
            <a:r>
              <a:rPr lang="en-US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17 (SCC) </a:t>
            </a:r>
          </a:p>
          <a:p>
            <a:pPr lvl="1"/>
            <a:r>
              <a:rPr lang="en-CA" sz="2800" b="0" i="1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Cumiford</a:t>
            </a:r>
            <a:r>
              <a:rPr lang="en-CA" sz="28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v. Powell River, </a:t>
            </a:r>
            <a:r>
              <a:rPr lang="en-CA" sz="2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2001 BCSC 960 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2C3B4C2-7373-48B6-A205-74CF9F66A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Duty to Inspect</a:t>
            </a:r>
          </a:p>
        </p:txBody>
      </p:sp>
    </p:spTree>
    <p:extLst>
      <p:ext uri="{BB962C8B-B14F-4D97-AF65-F5344CB8AC3E}">
        <p14:creationId xmlns:p14="http://schemas.microsoft.com/office/powerpoint/2010/main" val="1193737990"/>
      </p:ext>
    </p:extLst>
  </p:cSld>
  <p:clrMapOvr>
    <a:masterClrMapping/>
  </p:clrMapOvr>
</p:sld>
</file>

<file path=ppt/theme/theme1.xml><?xml version="1.0" encoding="utf-8"?>
<a:theme xmlns:a="http://schemas.openxmlformats.org/drawingml/2006/main" name="Balance">
  <a:themeElements>
    <a:clrScheme name="Balance 2">
      <a:dk1>
        <a:srgbClr val="660000"/>
      </a:dk1>
      <a:lt1>
        <a:srgbClr val="FFFFFF"/>
      </a:lt1>
      <a:dk2>
        <a:srgbClr val="800000"/>
      </a:dk2>
      <a:lt2>
        <a:srgbClr val="FFFFCC"/>
      </a:lt2>
      <a:accent1>
        <a:srgbClr val="CC6600"/>
      </a:accent1>
      <a:accent2>
        <a:srgbClr val="BE7960"/>
      </a:accent2>
      <a:accent3>
        <a:srgbClr val="C0AAAA"/>
      </a:accent3>
      <a:accent4>
        <a:srgbClr val="DADADA"/>
      </a:accent4>
      <a:accent5>
        <a:srgbClr val="E2B8AA"/>
      </a:accent5>
      <a:accent6>
        <a:srgbClr val="AC6D56"/>
      </a:accent6>
      <a:hlink>
        <a:srgbClr val="FFFF99"/>
      </a:hlink>
      <a:folHlink>
        <a:srgbClr val="E5B325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870</TotalTime>
  <Words>1029</Words>
  <Application>Microsoft Office PowerPoint</Application>
  <PresentationFormat>Widescreen</PresentationFormat>
  <Paragraphs>180</Paragraphs>
  <Slides>29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BCSans</vt:lpstr>
      <vt:lpstr>Calibri</vt:lpstr>
      <vt:lpstr>Tahoma</vt:lpstr>
      <vt:lpstr>Wingdings</vt:lpstr>
      <vt:lpstr>Balance</vt:lpstr>
      <vt:lpstr>Enforcing Bylaws: What You Need To Know</vt:lpstr>
      <vt:lpstr>Overview</vt:lpstr>
      <vt:lpstr>Complaints</vt:lpstr>
      <vt:lpstr>Investigations and Inspections</vt:lpstr>
      <vt:lpstr>Authority to Inspect</vt:lpstr>
      <vt:lpstr>Section 16 of the Community Charter</vt:lpstr>
      <vt:lpstr>Section 16 of the Community Charter</vt:lpstr>
      <vt:lpstr>Section 16 of the Community Charter</vt:lpstr>
      <vt:lpstr>Duty to Inspect</vt:lpstr>
      <vt:lpstr>Issuing Tickets</vt:lpstr>
      <vt:lpstr>Issuing Tickets</vt:lpstr>
      <vt:lpstr>Issuing Tickets</vt:lpstr>
      <vt:lpstr>Issuing Tickets</vt:lpstr>
      <vt:lpstr>Demand Letters</vt:lpstr>
      <vt:lpstr>Demand Letters (Cont’d)</vt:lpstr>
      <vt:lpstr>Enforcement by Injunction Through Court</vt:lpstr>
      <vt:lpstr>Enforcement by Injunction Through Court (Cont’d)</vt:lpstr>
      <vt:lpstr>Enforcement by Injunction Through Court (Cont’d)</vt:lpstr>
      <vt:lpstr>Enforcement by Injunction Through Court (Cont’d)</vt:lpstr>
      <vt:lpstr>Enforcement by Injunction Through Court (Cont’d)</vt:lpstr>
      <vt:lpstr>Enforcement by Injunction Through Court (Cont’d)</vt:lpstr>
      <vt:lpstr>Enforcement by Injunction Through Court (Cont’d)</vt:lpstr>
      <vt:lpstr>Contempt Proceedings</vt:lpstr>
      <vt:lpstr>Contempt Proceedings (Cont’d)</vt:lpstr>
      <vt:lpstr>Contempt Proceedings (Cont’d)</vt:lpstr>
      <vt:lpstr>Contempt Proceedings (Cont’d)</vt:lpstr>
      <vt:lpstr>Contempt Proceedings (Cont’d)</vt:lpstr>
      <vt:lpstr>Questions?</vt:lpstr>
      <vt:lpstr>Contact Information</vt:lpstr>
    </vt:vector>
  </TitlesOfParts>
  <Company>Lidstone Young Anderson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Draper</dc:creator>
  <cp:lastModifiedBy>Jack Wells</cp:lastModifiedBy>
  <cp:revision>25</cp:revision>
  <dcterms:created xsi:type="dcterms:W3CDTF">2006-10-17T18:59:27Z</dcterms:created>
  <dcterms:modified xsi:type="dcterms:W3CDTF">2024-11-05T22:22:14Z</dcterms:modified>
</cp:coreProperties>
</file>